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842" r:id="rId2"/>
  </p:sldMasterIdLst>
  <p:notesMasterIdLst>
    <p:notesMasterId r:id="rId18"/>
  </p:notesMasterIdLst>
  <p:handoutMasterIdLst>
    <p:handoutMasterId r:id="rId19"/>
  </p:handoutMasterIdLst>
  <p:sldIdLst>
    <p:sldId id="899" r:id="rId3"/>
    <p:sldId id="904" r:id="rId4"/>
    <p:sldId id="906" r:id="rId5"/>
    <p:sldId id="871" r:id="rId6"/>
    <p:sldId id="895" r:id="rId7"/>
    <p:sldId id="902" r:id="rId8"/>
    <p:sldId id="893" r:id="rId9"/>
    <p:sldId id="903" r:id="rId10"/>
    <p:sldId id="907" r:id="rId11"/>
    <p:sldId id="908" r:id="rId12"/>
    <p:sldId id="897" r:id="rId13"/>
    <p:sldId id="900" r:id="rId14"/>
    <p:sldId id="896" r:id="rId15"/>
    <p:sldId id="869" r:id="rId16"/>
    <p:sldId id="898" r:id="rId17"/>
  </p:sldIdLst>
  <p:sldSz cx="9144000" cy="5143500" type="screen16x9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169828" indent="114275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341241" indent="228555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512657" indent="342826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684070" indent="455518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5522" algn="l" defTabSz="91421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2630" algn="l" defTabSz="91421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199732" algn="l" defTabSz="91421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6837" algn="l" defTabSz="91421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7777"/>
    <a:srgbClr val="B9BE78"/>
    <a:srgbClr val="0070C0"/>
    <a:srgbClr val="B8B8B8"/>
    <a:srgbClr val="4D4D4D"/>
    <a:srgbClr val="5E4847"/>
    <a:srgbClr val="604847"/>
    <a:srgbClr val="AB9E4B"/>
    <a:srgbClr val="9FB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85548" autoAdjust="0"/>
  </p:normalViewPr>
  <p:slideViewPr>
    <p:cSldViewPr snapToGrid="0" showGuides="1">
      <p:cViewPr>
        <p:scale>
          <a:sx n="90" d="100"/>
          <a:sy n="90" d="100"/>
        </p:scale>
        <p:origin x="-690" y="-750"/>
      </p:cViewPr>
      <p:guideLst>
        <p:guide orient="horz" pos="347"/>
        <p:guide orient="horz" pos="700"/>
        <p:guide pos="2520"/>
        <p:guide pos="5552"/>
        <p:guide pos="2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2724"/>
    </p:cViewPr>
  </p:sorterViewPr>
  <p:notesViewPr>
    <p:cSldViewPr snapToGrid="0" showGuides="1">
      <p:cViewPr varScale="1">
        <p:scale>
          <a:sx n="88" d="100"/>
          <a:sy n="88" d="100"/>
        </p:scale>
        <p:origin x="-2094" y="-114"/>
      </p:cViewPr>
      <p:guideLst>
        <p:guide orient="horz" pos="2160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20081F73-A3D6-48AF-B321-CCF67B639CA5}" type="datetime1">
              <a:rPr lang="en-US"/>
              <a:pPr>
                <a:defRPr/>
              </a:pPr>
              <a:t>10/17/2013</a:t>
            </a:fld>
            <a:endParaRPr lang="en-US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98825"/>
            <a:ext cx="4028440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00826"/>
            <a:ext cx="402844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BC2084C9-A309-4861-9B00-572BD194B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9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257550"/>
            <a:ext cx="681736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51510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87FD523-6A9D-431F-9006-8F984D4E0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29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b="1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1268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125384" indent="-39680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215855" indent="-44440" algn="l" rtl="0" eaLnBrk="0" fontAlgn="base" hangingPunct="0">
      <a:spcBef>
        <a:spcPct val="30000"/>
      </a:spcBef>
      <a:spcAft>
        <a:spcPct val="0"/>
      </a:spcAft>
      <a:buChar char="–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258708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856395" algn="l" defTabSz="171280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1027678" algn="l" defTabSz="171280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98956" algn="l" defTabSz="171280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70236" algn="l" defTabSz="171280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33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68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993" indent="-174993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8E38F-B7B6-4307-ADBC-7804E47D7971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60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88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CE8D6D8-639C-4A67-B737-B60FC8334AA4}" type="slidenum">
              <a:rPr lang="en-US" sz="1200" smtClean="0">
                <a:latin typeface="Times" pitchFamily="18" charset="0"/>
              </a:rPr>
              <a:pPr/>
              <a:t>14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14350"/>
            <a:ext cx="4570413" cy="2570163"/>
          </a:xfrm>
          <a:ln w="12700" cap="flat">
            <a:solidFill>
              <a:schemeClr val="tx1"/>
            </a:solidFill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993" indent="-17499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E385-8065-47BC-B50E-6FC32A11AF9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3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1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993" indent="-174993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8E38F-B7B6-4307-ADBC-7804E47D7971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0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74993" indent="-174993">
              <a:lnSpc>
                <a:spcPct val="120000"/>
              </a:lnSpc>
              <a:spcBef>
                <a:spcPts val="1214"/>
              </a:spcBef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CE1DB-6C64-4A3D-B93A-A814F73473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CE8D6D8-639C-4A67-B737-B60FC8334AA4}" type="slidenum">
              <a:rPr lang="en-US" sz="1200" smtClean="0">
                <a:latin typeface="Times" pitchFamily="18" charset="0"/>
              </a:rPr>
              <a:pPr/>
              <a:t>8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14350"/>
            <a:ext cx="4570413" cy="2570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3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3" y="3596153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4" y="4410273"/>
            <a:ext cx="7075289" cy="532642"/>
          </a:xfrm>
        </p:spPr>
        <p:txBody>
          <a:bodyPr/>
          <a:lstStyle>
            <a:lvl1pPr marL="0" marR="0" indent="0" algn="l" defTabSz="9142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8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6" y="4868868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5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18" y="685805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553016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0804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4979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79841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02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5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05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5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0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859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1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08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7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874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6" y="1150940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13" indent="0">
              <a:buNone/>
              <a:defRPr sz="1200" b="1"/>
            </a:lvl2pPr>
            <a:lvl3pPr marL="571025" indent="0">
              <a:buNone/>
              <a:defRPr sz="1100" b="1"/>
            </a:lvl3pPr>
            <a:lvl4pPr marL="856538" indent="0">
              <a:buNone/>
              <a:defRPr sz="1000" b="1"/>
            </a:lvl4pPr>
            <a:lvl5pPr marL="1142051" indent="0">
              <a:buNone/>
              <a:defRPr sz="1000" b="1"/>
            </a:lvl5pPr>
            <a:lvl6pPr marL="1427566" indent="0">
              <a:buNone/>
              <a:defRPr sz="1000" b="1"/>
            </a:lvl6pPr>
            <a:lvl7pPr marL="1713078" indent="0">
              <a:buNone/>
              <a:defRPr sz="1000" b="1"/>
            </a:lvl7pPr>
            <a:lvl8pPr marL="1998593" indent="0">
              <a:buNone/>
              <a:defRPr sz="1000" b="1"/>
            </a:lvl8pPr>
            <a:lvl9pPr marL="228410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6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0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13" indent="0">
              <a:buNone/>
              <a:defRPr sz="1200" b="1"/>
            </a:lvl2pPr>
            <a:lvl3pPr marL="571025" indent="0">
              <a:buNone/>
              <a:defRPr sz="1100" b="1"/>
            </a:lvl3pPr>
            <a:lvl4pPr marL="856538" indent="0">
              <a:buNone/>
              <a:defRPr sz="1000" b="1"/>
            </a:lvl4pPr>
            <a:lvl5pPr marL="1142051" indent="0">
              <a:buNone/>
              <a:defRPr sz="1000" b="1"/>
            </a:lvl5pPr>
            <a:lvl6pPr marL="1427566" indent="0">
              <a:buNone/>
              <a:defRPr sz="1000" b="1"/>
            </a:lvl6pPr>
            <a:lvl7pPr marL="1713078" indent="0">
              <a:buNone/>
              <a:defRPr sz="1000" b="1"/>
            </a:lvl7pPr>
            <a:lvl8pPr marL="1998593" indent="0">
              <a:buNone/>
              <a:defRPr sz="1000" b="1"/>
            </a:lvl8pPr>
            <a:lvl9pPr marL="228410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7423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5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31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13" indent="0">
              <a:buNone/>
              <a:defRPr sz="700"/>
            </a:lvl2pPr>
            <a:lvl3pPr marL="571025" indent="0">
              <a:buNone/>
              <a:defRPr sz="600"/>
            </a:lvl3pPr>
            <a:lvl4pPr marL="856538" indent="0">
              <a:buNone/>
              <a:defRPr sz="600"/>
            </a:lvl4pPr>
            <a:lvl5pPr marL="1142051" indent="0">
              <a:buNone/>
              <a:defRPr sz="600"/>
            </a:lvl5pPr>
            <a:lvl6pPr marL="1427566" indent="0">
              <a:buNone/>
              <a:defRPr sz="600"/>
            </a:lvl6pPr>
            <a:lvl7pPr marL="1713078" indent="0">
              <a:buNone/>
              <a:defRPr sz="600"/>
            </a:lvl7pPr>
            <a:lvl8pPr marL="1998593" indent="0">
              <a:buNone/>
              <a:defRPr sz="600"/>
            </a:lvl8pPr>
            <a:lvl9pPr marL="228410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3726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8309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00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3971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6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80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2" y="1111250"/>
            <a:ext cx="7900974" cy="3648075"/>
          </a:xfrm>
        </p:spPr>
        <p:txBody>
          <a:bodyPr wrap="square"/>
          <a:lstStyle>
            <a:lvl1pPr marL="117450" indent="-117450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14" indent="-177762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555" indent="-171415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483" indent="-107927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9900" indent="-166653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8" y="4758196"/>
            <a:ext cx="2895600" cy="274637"/>
          </a:xfrm>
          <a:prstGeom prst="rect">
            <a:avLst/>
          </a:prstGeom>
        </p:spPr>
        <p:txBody>
          <a:bodyPr wrap="square"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635237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61" rIns="34516" bIns="17261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77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61" rIns="34516" bIns="17261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2012,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24370" y="4897879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3617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8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2" y="4800042"/>
            <a:ext cx="2895600" cy="274637"/>
          </a:xfrm>
          <a:prstGeom prst="rect">
            <a:avLst/>
          </a:prstGeom>
        </p:spPr>
        <p:txBody>
          <a:bodyPr wrap="square"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35237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61" rIns="34516" bIns="17261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77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61" rIns="34516" bIns="17261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2012,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24370" y="4897879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3094500" y="4875691"/>
            <a:ext cx="2289387" cy="219168"/>
            <a:chOff x="3094495" y="4875691"/>
            <a:chExt cx="2289387" cy="219168"/>
          </a:xfrm>
        </p:grpSpPr>
        <p:sp>
          <p:nvSpPr>
            <p:cNvPr id="12" name="Text Box 14"/>
            <p:cNvSpPr txBox="1">
              <a:spLocks noChangeArrowheads="1"/>
            </p:cNvSpPr>
            <p:nvPr userDrawn="1"/>
          </p:nvSpPr>
          <p:spPr bwMode="auto">
            <a:xfrm>
              <a:off x="3124525" y="4875691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77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flipH="1">
              <a:off x="3094495" y="4897874"/>
              <a:ext cx="1092" cy="96623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92933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w/ Bullet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0782" y="874663"/>
            <a:ext cx="8302910" cy="34258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63" y="143995"/>
            <a:ext cx="8302231" cy="410308"/>
          </a:xfrm>
        </p:spPr>
        <p:txBody>
          <a:bodyPr anchor="b">
            <a:noAutofit/>
          </a:bodyPr>
          <a:lstStyle>
            <a:lvl1pPr algn="l">
              <a:defRPr sz="2300">
                <a:solidFill>
                  <a:srgbClr val="EBEBE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790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9" y="658577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898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0782" y="874663"/>
            <a:ext cx="8302910" cy="3425876"/>
          </a:xfrm>
        </p:spPr>
        <p:txBody>
          <a:bodyPr>
            <a:normAutofit/>
          </a:bodyPr>
          <a:lstStyle>
            <a:lvl1pPr marL="234950" indent="-234950">
              <a:buFont typeface="Arial"/>
              <a:buChar char="•"/>
              <a:defRPr sz="1400"/>
            </a:lvl1pPr>
            <a:lvl2pPr marL="457200" indent="-239713">
              <a:buFont typeface="Arial"/>
              <a:buChar char="•"/>
              <a:defRPr sz="1400"/>
            </a:lvl2pPr>
            <a:lvl3pPr marL="685800" indent="-233363">
              <a:buFont typeface="Arial"/>
              <a:buChar char="•"/>
              <a:defRPr sz="1400"/>
            </a:lvl3pPr>
            <a:lvl4pPr marL="914400" indent="-236538">
              <a:buFont typeface="Arial"/>
              <a:buChar char="•"/>
              <a:defRPr sz="1400"/>
            </a:lvl4pPr>
            <a:lvl5pPr marL="1152525" indent="-238125">
              <a:buFont typeface="Arial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63" y="144007"/>
            <a:ext cx="8302231" cy="410308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035925" y="4844708"/>
            <a:ext cx="681038" cy="19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A1814A-B7C2-49DD-B389-2C265F2AD8E7}" type="slidenum">
              <a:rPr lang="en-US" sz="7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00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9094" y="1549101"/>
            <a:ext cx="2054711" cy="863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15" name="Rectangle 71"/>
          <p:cNvSpPr>
            <a:spLocks noChangeArrowheads="1"/>
          </p:cNvSpPr>
          <p:nvPr userDrawn="1"/>
        </p:nvSpPr>
        <p:spPr bwMode="auto">
          <a:xfrm>
            <a:off x="914400" y="685801"/>
            <a:ext cx="2824163" cy="2115741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68577" tIns="34289" rIns="68577" bIns="34289" anchor="ctr" anchorCtr="1"/>
          <a:lstStyle/>
          <a:p>
            <a:pPr algn="ctr" eaLnBrk="0" hangingPunct="0"/>
            <a:r>
              <a:rPr lang="en-US" sz="11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&lt;Insert Picture Here&gt;</a:t>
            </a:r>
          </a:p>
        </p:txBody>
      </p:sp>
      <p:pic>
        <p:nvPicPr>
          <p:cNvPr id="262218" name="Picture 74" descr="Tall 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85804"/>
            <a:ext cx="914400" cy="2116931"/>
          </a:xfrm>
          <a:prstGeom prst="rect">
            <a:avLst/>
          </a:prstGeom>
          <a:noFill/>
        </p:spPr>
      </p:pic>
      <p:pic>
        <p:nvPicPr>
          <p:cNvPr id="262219" name="Picture 75" descr="Wide Re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981" y="685804"/>
            <a:ext cx="5407025" cy="2116931"/>
          </a:xfrm>
          <a:prstGeom prst="rect">
            <a:avLst/>
          </a:prstGeom>
          <a:noFill/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457"/>
            <a:ext cx="7772400" cy="645319"/>
          </a:xfrm>
        </p:spPr>
        <p:txBody>
          <a:bodyPr lIns="68577" tIns="34289" rIns="68577" bIns="34289" anchor="b"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68577" tIns="34289" rIns="68577" bIns="34289"/>
          <a:lstStyle>
            <a:lvl1pPr marL="0" indent="0">
              <a:spcBef>
                <a:spcPct val="0"/>
              </a:spcBef>
              <a:buFont typeface="Times"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62224" name="Picture 80" descr="Oracle_Logo_485C.jpg                                           00104BF0Macintosh HD                   BE05FFEF: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06" y="3253979"/>
            <a:ext cx="2925763" cy="275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37571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69" y="161071"/>
            <a:ext cx="7581900" cy="642938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593" y="1200150"/>
            <a:ext cx="7537450" cy="3257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5707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5500225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421" y="1200150"/>
            <a:ext cx="5444505" cy="3257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20546" name="Picture 2" descr="Right 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367" y="0"/>
            <a:ext cx="1612050" cy="51576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 bwMode="auto">
          <a:xfrm>
            <a:off x="7536367" y="516731"/>
            <a:ext cx="1612050" cy="160143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053" tIns="34528" rIns="69053" bIns="3452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9293" indent="-89293" algn="ctr" defTabSz="685777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&lt;Insert Picture Here&gt;</a:t>
            </a:r>
          </a:p>
        </p:txBody>
      </p:sp>
    </p:spTree>
    <p:extLst>
      <p:ext uri="{BB962C8B-B14F-4D97-AF65-F5344CB8AC3E}">
        <p14:creationId xmlns:p14="http://schemas.microsoft.com/office/powerpoint/2010/main" val="9212151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1600144"/>
            <a:ext cx="4978400" cy="6429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Right 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367" y="0"/>
            <a:ext cx="1612050" cy="51576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 bwMode="auto">
          <a:xfrm>
            <a:off x="7536367" y="516731"/>
            <a:ext cx="1612050" cy="160143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053" tIns="34528" rIns="69053" bIns="3452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9293" indent="-89293" algn="ctr" defTabSz="685777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&lt;Insert Picture Here&gt;</a:t>
            </a:r>
          </a:p>
        </p:txBody>
      </p:sp>
    </p:spTree>
    <p:extLst>
      <p:ext uri="{BB962C8B-B14F-4D97-AF65-F5344CB8AC3E}">
        <p14:creationId xmlns:p14="http://schemas.microsoft.com/office/powerpoint/2010/main" val="246584186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534" y="2300467"/>
            <a:ext cx="5765391" cy="2013998"/>
          </a:xfrm>
        </p:spPr>
        <p:txBody>
          <a:bodyPr/>
          <a:lstStyle>
            <a:lvl1pPr algn="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21570" name="Picture 2" descr="Tall 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"/>
            <a:ext cx="914400" cy="2116931"/>
          </a:xfrm>
          <a:prstGeom prst="rect">
            <a:avLst/>
          </a:prstGeom>
          <a:noFill/>
        </p:spPr>
      </p:pic>
      <p:pic>
        <p:nvPicPr>
          <p:cNvPr id="621571" name="Picture 3" descr="Wide Re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981" y="5"/>
            <a:ext cx="5407025" cy="21169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997" y="1452298"/>
            <a:ext cx="3819003" cy="64293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01705" y="4"/>
            <a:ext cx="2836923" cy="2118167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053" tIns="34528" rIns="69053" bIns="3452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9293" indent="-89293" algn="ctr" defTabSz="685777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&lt;Insert Picture Here&gt;</a:t>
            </a:r>
          </a:p>
        </p:txBody>
      </p:sp>
    </p:spTree>
    <p:extLst>
      <p:ext uri="{BB962C8B-B14F-4D97-AF65-F5344CB8AC3E}">
        <p14:creationId xmlns:p14="http://schemas.microsoft.com/office/powerpoint/2010/main" val="41314746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6" y="1200150"/>
            <a:ext cx="3692525" cy="3257550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defRPr sz="1800"/>
            </a:lvl1pPr>
            <a:lvl2pPr>
              <a:lnSpc>
                <a:spcPct val="100000"/>
              </a:lnSpc>
              <a:spcBef>
                <a:spcPts val="450"/>
              </a:spcBef>
              <a:defRPr sz="1500"/>
            </a:lvl2pPr>
            <a:lvl3pPr>
              <a:lnSpc>
                <a:spcPct val="100000"/>
              </a:lnSpc>
              <a:spcBef>
                <a:spcPts val="450"/>
              </a:spcBef>
              <a:defRPr sz="1500"/>
            </a:lvl3pPr>
            <a:lvl4pPr>
              <a:lnSpc>
                <a:spcPct val="100000"/>
              </a:lnSpc>
              <a:spcBef>
                <a:spcPts val="450"/>
              </a:spcBef>
              <a:defRPr sz="1500"/>
            </a:lvl4pPr>
            <a:lvl5pPr>
              <a:lnSpc>
                <a:spcPct val="100000"/>
              </a:lnSpc>
              <a:spcBef>
                <a:spcPts val="450"/>
              </a:spcBef>
              <a:defRPr sz="15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31" y="1200150"/>
            <a:ext cx="3751443" cy="3257550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defRPr sz="1800"/>
            </a:lvl1pPr>
            <a:lvl2pPr>
              <a:lnSpc>
                <a:spcPct val="100000"/>
              </a:lnSpc>
              <a:spcBef>
                <a:spcPts val="450"/>
              </a:spcBef>
              <a:defRPr sz="1500"/>
            </a:lvl2pPr>
            <a:lvl3pPr>
              <a:lnSpc>
                <a:spcPct val="100000"/>
              </a:lnSpc>
              <a:spcBef>
                <a:spcPts val="450"/>
              </a:spcBef>
              <a:defRPr sz="1500"/>
            </a:lvl3pPr>
            <a:lvl4pPr>
              <a:lnSpc>
                <a:spcPct val="100000"/>
              </a:lnSpc>
              <a:spcBef>
                <a:spcPts val="450"/>
              </a:spcBef>
              <a:defRPr sz="1500"/>
            </a:lvl4pPr>
            <a:lvl5pPr>
              <a:lnSpc>
                <a:spcPct val="100000"/>
              </a:lnSpc>
              <a:spcBef>
                <a:spcPts val="450"/>
              </a:spcBef>
              <a:defRPr sz="15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4263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9382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9335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9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09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2"/>
            <a:ext cx="706056" cy="281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053" tIns="34528" rIns="69053" bIns="3452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9293" indent="-89293" algn="ctr" defTabSz="685777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endParaRPr lang="en-US" sz="1500" b="1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94043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95350" y="1200150"/>
            <a:ext cx="7537450" cy="32575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6393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57208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824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702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_ no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690777" cy="65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23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60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9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095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9" y="357655"/>
            <a:ext cx="7779072" cy="1244269"/>
          </a:xfrm>
        </p:spPr>
        <p:txBody>
          <a:bodyPr/>
          <a:lstStyle>
            <a:lvl1pPr marL="91420" indent="-9142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9" y="1817690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69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466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7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0" y="1821930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>
          <a:xfrm>
            <a:off x="6037593" y="4791850"/>
            <a:ext cx="2895600" cy="274637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137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9.wmf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80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23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5"/>
          <p:cNvGrpSpPr>
            <a:grpSpLocks/>
          </p:cNvGrpSpPr>
          <p:nvPr/>
        </p:nvGrpSpPr>
        <p:grpSpPr bwMode="auto">
          <a:xfrm>
            <a:off x="0" y="4629155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35237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61" rIns="34516" bIns="17261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77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586500" cy="21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61" rIns="34516" bIns="17261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2012,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24370" y="4897879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6" r:id="rId2"/>
    <p:sldLayoutId id="2147483812" r:id="rId3"/>
    <p:sldLayoutId id="2147483816" r:id="rId4"/>
    <p:sldLayoutId id="2147483817" r:id="rId5"/>
    <p:sldLayoutId id="2147483856" r:id="rId6"/>
    <p:sldLayoutId id="2147483827" r:id="rId7"/>
    <p:sldLayoutId id="2147483828" r:id="rId8"/>
    <p:sldLayoutId id="2147483829" r:id="rId9"/>
    <p:sldLayoutId id="2147483822" r:id="rId10"/>
    <p:sldLayoutId id="2147483813" r:id="rId11"/>
    <p:sldLayoutId id="2147483814" r:id="rId12"/>
    <p:sldLayoutId id="2147483815" r:id="rId13"/>
    <p:sldLayoutId id="2147483818" r:id="rId14"/>
    <p:sldLayoutId id="2147483819" r:id="rId15"/>
    <p:sldLayoutId id="2147483820" r:id="rId16"/>
    <p:sldLayoutId id="2147483824" r:id="rId17"/>
    <p:sldLayoutId id="2147483825" r:id="rId18"/>
    <p:sldLayoutId id="2147483855" r:id="rId19"/>
    <p:sldLayoutId id="2147483857" r:id="rId20"/>
    <p:sldLayoutId id="2147483858" r:id="rId2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1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02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53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05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680" indent="-212680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657" indent="-226968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639" indent="-14125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625" indent="-228555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490" indent="-23172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322" indent="-142756" algn="l" defTabSz="57102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5834" indent="-142756" algn="l" defTabSz="57102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349" indent="-142756" algn="l" defTabSz="57102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6864" indent="-142756" algn="l" defTabSz="57102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0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13" algn="l" defTabSz="5710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025" algn="l" defTabSz="5710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538" algn="l" defTabSz="5710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051" algn="l" defTabSz="5710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566" algn="l" defTabSz="5710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078" algn="l" defTabSz="5710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8593" algn="l" defTabSz="5710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108" algn="l" defTabSz="5710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Red Ba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" y="4633791"/>
            <a:ext cx="9143999" cy="166813"/>
          </a:xfrm>
          <a:prstGeom prst="rect">
            <a:avLst/>
          </a:prstGeom>
          <a:noFill/>
        </p:spPr>
      </p:pic>
      <p:pic>
        <p:nvPicPr>
          <p:cNvPr id="1048" name="Picture 24" descr="Small Red Squ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" y="0"/>
            <a:ext cx="526447" cy="51435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91703"/>
            <a:ext cx="7581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8577" tIns="34289" rIns="68577" bIns="34289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endParaRPr lang="en-US" sz="15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44" name="Picture 20" descr="Oracle WHIT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725" y="4673921"/>
            <a:ext cx="740367" cy="87233"/>
          </a:xfrm>
          <a:prstGeom prst="rect">
            <a:avLst/>
          </a:prstGeom>
          <a:noFill/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635237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61" rIns="34516" bIns="17261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77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61" rIns="34516" bIns="17261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2012,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24370" y="4897879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4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4" r:id="rId11"/>
  </p:sldLayoutIdLst>
  <p:transition>
    <p:fade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886" algn="l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6pPr>
      <a:lvl7pPr marL="685777" algn="l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7pPr>
      <a:lvl8pPr marL="1028665" algn="l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8pPr>
      <a:lvl9pPr marL="1371555" algn="l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9pPr>
    </p:titleStyle>
    <p:bodyStyle>
      <a:lvl1pPr marL="170254" indent="-170254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27420" indent="-171445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/>
        <a:buChar char="–"/>
        <a:defRPr sz="1500">
          <a:solidFill>
            <a:schemeClr val="tx1"/>
          </a:solidFill>
          <a:latin typeface="+mn-lt"/>
        </a:defRPr>
      </a:lvl2pPr>
      <a:lvl3pPr marL="685777" indent="-172636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500">
          <a:solidFill>
            <a:schemeClr val="tx1"/>
          </a:solidFill>
          <a:latin typeface="+mn-lt"/>
        </a:defRPr>
      </a:lvl3pPr>
      <a:lvl4pPr marL="944136" indent="-172636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/>
        <a:buChar char="–"/>
        <a:defRPr sz="1500">
          <a:solidFill>
            <a:schemeClr val="tx1"/>
          </a:solidFill>
          <a:latin typeface="+mn-lt"/>
        </a:defRPr>
      </a:lvl4pPr>
      <a:lvl5pPr marL="1201301" indent="-171445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500">
          <a:solidFill>
            <a:schemeClr val="tx1"/>
          </a:solidFill>
          <a:latin typeface="+mn-lt"/>
        </a:defRPr>
      </a:lvl5pPr>
      <a:lvl6pPr marL="1544189" indent="-171445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500">
          <a:solidFill>
            <a:schemeClr val="tx1"/>
          </a:solidFill>
          <a:latin typeface="+mn-lt"/>
        </a:defRPr>
      </a:lvl6pPr>
      <a:lvl7pPr marL="1887081" indent="-171445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500">
          <a:solidFill>
            <a:schemeClr val="tx1"/>
          </a:solidFill>
          <a:latin typeface="+mn-lt"/>
        </a:defRPr>
      </a:lvl7pPr>
      <a:lvl8pPr marL="2229966" indent="-171445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500">
          <a:solidFill>
            <a:schemeClr val="tx1"/>
          </a:solidFill>
          <a:latin typeface="+mn-lt"/>
        </a:defRPr>
      </a:lvl8pPr>
      <a:lvl9pPr marL="2572856" indent="-171445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Wild Yeast and Mixed Fermentation</a:t>
            </a:r>
            <a:endParaRPr lang="en-US" dirty="0"/>
          </a:p>
        </p:txBody>
      </p:sp>
      <p:pic>
        <p:nvPicPr>
          <p:cNvPr id="1028" name="Picture 4" descr="truck-accident-hazardous-mate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16" y="742193"/>
            <a:ext cx="4682240" cy="44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9310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defRPr/>
            </a:pPr>
            <a:r>
              <a:rPr lang="en-US" dirty="0" err="1"/>
              <a:t>Acetobacter</a:t>
            </a:r>
            <a:r>
              <a:rPr lang="en-US" dirty="0"/>
              <a:t> </a:t>
            </a:r>
            <a:r>
              <a:rPr lang="en-US" sz="5400" dirty="0" smtClean="0"/>
              <a:t>(BAD bacteria)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72138" y="1044647"/>
            <a:ext cx="8091377" cy="322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Produces acetic </a:t>
            </a:r>
            <a:r>
              <a:rPr lang="en-US" sz="1800" dirty="0"/>
              <a:t>acid (vinegar) by oxidizing ethanol to acetic </a:t>
            </a:r>
            <a:r>
              <a:rPr lang="en-US" sz="1800" dirty="0" smtClean="0"/>
              <a:t>acid.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Many </a:t>
            </a:r>
            <a:r>
              <a:rPr lang="en-US" sz="1800" dirty="0"/>
              <a:t>beer souring microorganisms find oxygen or </a:t>
            </a:r>
            <a:r>
              <a:rPr lang="en-US" sz="1800" dirty="0" smtClean="0"/>
              <a:t>the </a:t>
            </a:r>
            <a:r>
              <a:rPr lang="en-US" sz="1800" dirty="0"/>
              <a:t>production of alcohol during fermentation to </a:t>
            </a:r>
            <a:r>
              <a:rPr lang="en-US" sz="1800" dirty="0" smtClean="0"/>
              <a:t> be </a:t>
            </a:r>
            <a:r>
              <a:rPr lang="en-US" sz="1800" dirty="0"/>
              <a:t>detrimental to their viability. </a:t>
            </a:r>
            <a:r>
              <a:rPr lang="en-US" sz="1800" dirty="0" err="1"/>
              <a:t>Acetobacter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requires oxygen to convert alcohol to a acetic </a:t>
            </a:r>
            <a:r>
              <a:rPr lang="en-US" sz="1800" dirty="0" smtClean="0"/>
              <a:t>acid.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Insects </a:t>
            </a:r>
            <a:r>
              <a:rPr lang="en-US" sz="1800" dirty="0"/>
              <a:t>like fruit flies and bees can carry </a:t>
            </a:r>
            <a:r>
              <a:rPr lang="en-US" sz="1800" dirty="0" err="1" smtClean="0"/>
              <a:t>acetobacter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Not </a:t>
            </a:r>
            <a:r>
              <a:rPr lang="en-US" sz="1800" dirty="0"/>
              <a:t>an organism you add, it comes from the </a:t>
            </a:r>
            <a:r>
              <a:rPr lang="en-US" sz="1800" dirty="0" smtClean="0"/>
              <a:t>vessel and too much o</a:t>
            </a:r>
            <a:r>
              <a:rPr lang="en-US" sz="1800" dirty="0" smtClean="0"/>
              <a:t>xygen</a:t>
            </a:r>
            <a:endParaRPr lang="en-US" sz="1800" dirty="0" smtClean="0"/>
          </a:p>
        </p:txBody>
      </p:sp>
      <p:pic>
        <p:nvPicPr>
          <p:cNvPr id="4" name="Picture 4" descr="truck-accident-hazardous-mate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69" y="2789714"/>
            <a:ext cx="2504026" cy="23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474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1.bp.blogspot.com/-wkpShxvha3U/TdrTE8twnNI/AAAAAAAAAAQ/dykhB3eGTH0/s1600/IMG_4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806"/>
            <a:ext cx="5304330" cy="38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402419" y="201080"/>
            <a:ext cx="5538381" cy="4942420"/>
          </a:xfrm>
        </p:spPr>
        <p:txBody>
          <a:bodyPr anchor="t">
            <a:normAutofit/>
          </a:bodyPr>
          <a:lstStyle/>
          <a:p>
            <a:pPr algn="l">
              <a:defRPr/>
            </a:pPr>
            <a:r>
              <a:rPr lang="en-US" sz="3200" dirty="0" smtClean="0"/>
              <a:t>Methods to Making Beer Sour:</a:t>
            </a:r>
            <a:br>
              <a:rPr lang="en-US" sz="3200" dirty="0" smtClean="0"/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 smtClean="0"/>
              <a:t>Sour Mash</a:t>
            </a:r>
            <a:br>
              <a:rPr lang="en-US" sz="2400" dirty="0" smtClean="0"/>
            </a:br>
            <a:r>
              <a:rPr lang="en-US" sz="2400" dirty="0" smtClean="0"/>
              <a:t>Acid Malt</a:t>
            </a:r>
            <a:br>
              <a:rPr lang="en-US" sz="2400" dirty="0" smtClean="0"/>
            </a:br>
            <a:r>
              <a:rPr lang="en-US" sz="2400" dirty="0" smtClean="0"/>
              <a:t>Blend of Yeast &amp; Souring Bacteria</a:t>
            </a:r>
            <a:br>
              <a:rPr lang="en-US" sz="2400" dirty="0" smtClean="0"/>
            </a:br>
            <a:r>
              <a:rPr lang="en-US" sz="2400" dirty="0" smtClean="0"/>
              <a:t>Age in a Barrel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1" y="197169"/>
            <a:ext cx="8138270" cy="41030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Recipe Formulation and Guide for making Sour Beer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57251"/>
            <a:ext cx="8686800" cy="37373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Start with a great recipe!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Mash high to allow for complex sugar formulation (155-160 degrees)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Add adjunct grains to increase flavor and body in the finished product. (Crystal Malts, Oats, Wheat,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Patience (making sour beer takes time)</a:t>
            </a:r>
          </a:p>
          <a:p>
            <a:pPr>
              <a:defRPr/>
            </a:pPr>
            <a:r>
              <a:rPr lang="en-US" sz="1800" dirty="0" smtClean="0"/>
              <a:t>Leave in Primary Fermentation as long as you want, or transfer to secondary for long aging process.</a:t>
            </a:r>
          </a:p>
          <a:p>
            <a:pPr>
              <a:defRPr/>
            </a:pPr>
            <a:r>
              <a:rPr lang="en-US" sz="1800" dirty="0" smtClean="0"/>
              <a:t>Want oak flavor, add Oak cubes?  I use up to 1.5 </a:t>
            </a:r>
            <a:r>
              <a:rPr lang="en-US" sz="1800" dirty="0" err="1" smtClean="0"/>
              <a:t>oz</a:t>
            </a:r>
            <a:r>
              <a:rPr lang="en-US" sz="1800" dirty="0" smtClean="0"/>
              <a:t> of medium toast French oak cubes.  Boil them for 15 minutes then add them for the duration.</a:t>
            </a:r>
          </a:p>
          <a:p>
            <a:pPr>
              <a:defRPr/>
            </a:pPr>
            <a:r>
              <a:rPr lang="en-US" sz="1800" dirty="0" smtClean="0"/>
              <a:t>Patience (don’t sample the beer every week).  Once every few months is more then enough.</a:t>
            </a:r>
            <a:endParaRPr lang="en-US" sz="1800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07" y="207801"/>
            <a:ext cx="8138270" cy="145087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How To Get Started Making Funky Beers?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57251"/>
            <a:ext cx="8686800" cy="37373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            GET TWO OF EVERYTHING </a:t>
            </a:r>
            <a:r>
              <a:rPr lang="en-US" sz="1800" dirty="0" smtClean="0"/>
              <a:t>(During and after Fermentation)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Additional Equipment needed</a:t>
            </a:r>
            <a:endParaRPr lang="en-US" sz="1400" dirty="0" smtClean="0"/>
          </a:p>
          <a:p>
            <a:pPr lvl="1"/>
            <a:r>
              <a:rPr lang="en-US" sz="1400" dirty="0"/>
              <a:t>Racking Cane, Bottling Bucket or Keg + bottle </a:t>
            </a:r>
            <a:r>
              <a:rPr lang="en-US" sz="1400" dirty="0" smtClean="0"/>
              <a:t>filler</a:t>
            </a:r>
          </a:p>
          <a:p>
            <a:pPr lvl="1"/>
            <a:r>
              <a:rPr lang="en-US" sz="1400" dirty="0" smtClean="0"/>
              <a:t>1-2 Better Bottles</a:t>
            </a:r>
            <a:endParaRPr lang="en-US" sz="1400" dirty="0"/>
          </a:p>
          <a:p>
            <a:r>
              <a:rPr lang="en-US" sz="1800" dirty="0" smtClean="0"/>
              <a:t>Patients</a:t>
            </a:r>
            <a:endParaRPr lang="en-US" sz="1800" dirty="0" smtClean="0"/>
          </a:p>
          <a:p>
            <a:pPr lvl="1"/>
            <a:r>
              <a:rPr lang="en-US" sz="1400" dirty="0" smtClean="0"/>
              <a:t>Everyone tries, but you can’t make great sour beer fast.  It is a 1 year minimum commitment</a:t>
            </a:r>
          </a:p>
          <a:p>
            <a:pPr lvl="1"/>
            <a:r>
              <a:rPr lang="en-US" sz="1400" dirty="0" smtClean="0"/>
              <a:t>100% Brett beers can be made in a 3 month time-frame but it isn’t a sour beer.  </a:t>
            </a:r>
            <a:endParaRPr lang="en-US" sz="1400" dirty="0" smtClean="0"/>
          </a:p>
          <a:p>
            <a:r>
              <a:rPr lang="en-US" sz="1800" dirty="0" smtClean="0"/>
              <a:t>Artistic Attitude</a:t>
            </a:r>
            <a:endParaRPr lang="en-US" sz="1800" dirty="0" smtClean="0"/>
          </a:p>
          <a:p>
            <a:pPr lvl="1"/>
            <a:r>
              <a:rPr lang="en-US" sz="1400" dirty="0" smtClean="0"/>
              <a:t>Blending is an extremely common practice in making sour beers.</a:t>
            </a:r>
            <a:endParaRPr lang="en-US" sz="1400" dirty="0" smtClean="0"/>
          </a:p>
          <a:p>
            <a:pPr lvl="1"/>
            <a:r>
              <a:rPr lang="en-US" sz="1400" dirty="0" smtClean="0"/>
              <a:t>Wild yeast is unpredictable and so if a beginner makes palatable beer that is thought of as a success!</a:t>
            </a:r>
            <a:endParaRPr lang="en-US" sz="1400" dirty="0" smtClean="0"/>
          </a:p>
          <a:p>
            <a:pPr marL="119063" indent="-119063"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i="1" dirty="0" smtClean="0">
              <a:solidFill>
                <a:srgbClr val="163C58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fa-blog.com/home/wp-content/uploads/2013/02/confused-mon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72" y="78070"/>
            <a:ext cx="4380615" cy="49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327" y="196702"/>
            <a:ext cx="864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Wild Beers are so weird, who likes </a:t>
            </a:r>
            <a:r>
              <a:rPr lang="en-US" sz="2400" dirty="0" smtClean="0">
                <a:solidFill>
                  <a:schemeClr val="bg1"/>
                </a:solidFill>
              </a:rPr>
              <a:t>them anyways?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35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sz="3200" dirty="0" smtClean="0"/>
              <a:t>What is really going in Lambic Style Mixed Fermentation?</a:t>
            </a:r>
            <a:endParaRPr lang="en-US" sz="3200" dirty="0" smtClean="0"/>
          </a:p>
        </p:txBody>
      </p:sp>
      <p:pic>
        <p:nvPicPr>
          <p:cNvPr id="9218" name="Picture 2" descr="Lambic Ferm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4" y="1238547"/>
            <a:ext cx="7319115" cy="37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8586" y="423339"/>
            <a:ext cx="819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a typeface="ＭＳ Ｐゴシック" pitchFamily="127" charset="-128"/>
                <a:cs typeface="ＭＳ Ｐゴシック" pitchFamily="127" charset="-128"/>
              </a:rPr>
              <a:t>Who are the major </a:t>
            </a:r>
            <a:r>
              <a:rPr lang="en-US" sz="2800" b="1" dirty="0" smtClean="0">
                <a:ea typeface="ＭＳ Ｐゴシック" pitchFamily="127" charset="-128"/>
                <a:cs typeface="ＭＳ Ｐゴシック" pitchFamily="127" charset="-128"/>
              </a:rPr>
              <a:t>players?</a:t>
            </a:r>
            <a:endParaRPr lang="en-US" sz="2800" b="1" dirty="0"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893" y="1073888"/>
            <a:ext cx="8144540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6600" dirty="0" err="1" smtClean="0">
                <a:ea typeface="ＭＳ Ｐゴシック" pitchFamily="127" charset="-128"/>
                <a:cs typeface="ＭＳ Ｐゴシック" pitchFamily="127" charset="-128"/>
              </a:rPr>
              <a:t>Brettanomyces</a:t>
            </a:r>
            <a:endParaRPr lang="en-US" sz="6600" dirty="0">
              <a:ea typeface="ＭＳ Ｐゴシック" pitchFamily="127" charset="-128"/>
              <a:cs typeface="ＭＳ Ｐゴシック" pitchFamily="127" charset="-128"/>
            </a:endParaRPr>
          </a:p>
          <a:p>
            <a:pPr marL="285750" indent="-285750" ea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ea typeface="ＭＳ Ｐゴシック" pitchFamily="127" charset="-128"/>
                <a:cs typeface="ＭＳ Ｐゴシック" pitchFamily="127" charset="-128"/>
              </a:rPr>
              <a:t>Lactobacillus</a:t>
            </a:r>
          </a:p>
          <a:p>
            <a:pPr marL="285750" indent="-285750" ea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6600" dirty="0" err="1" smtClean="0">
                <a:ea typeface="ＭＳ Ｐゴシック" pitchFamily="127" charset="-128"/>
                <a:cs typeface="ＭＳ Ｐゴシック" pitchFamily="127" charset="-128"/>
              </a:rPr>
              <a:t>Pediococcus</a:t>
            </a:r>
            <a:endParaRPr lang="en-US" sz="6600" dirty="0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6085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51" y="318977"/>
            <a:ext cx="760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a typeface="ＭＳ Ｐゴシック" pitchFamily="127" charset="-128"/>
                <a:cs typeface="ＭＳ Ｐゴシック" pitchFamily="127" charset="-128"/>
              </a:rPr>
              <a:t>BRETT BEERS: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18976" y="1303262"/>
            <a:ext cx="78680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a typeface="ＭＳ Ｐゴシック" pitchFamily="127" charset="-128"/>
                <a:cs typeface="ＭＳ Ｐゴシック" pitchFamily="127" charset="-128"/>
              </a:rPr>
              <a:t>Saison Brett</a:t>
            </a:r>
          </a:p>
          <a:p>
            <a:r>
              <a:rPr lang="en-US" sz="2800" b="1" dirty="0">
                <a:ea typeface="ＭＳ Ｐゴシック" pitchFamily="127" charset="-128"/>
                <a:cs typeface="ＭＳ Ｐゴシック" pitchFamily="127" charset="-128"/>
              </a:rPr>
              <a:t>100% Brett</a:t>
            </a:r>
          </a:p>
          <a:p>
            <a:r>
              <a:rPr lang="en-US" sz="2800" b="1" dirty="0">
                <a:ea typeface="ＭＳ Ｐゴシック" pitchFamily="127" charset="-128"/>
                <a:cs typeface="ＭＳ Ｐゴシック" pitchFamily="127" charset="-128"/>
              </a:rPr>
              <a:t>Brett IPA</a:t>
            </a:r>
          </a:p>
          <a:p>
            <a:r>
              <a:rPr lang="en-US" sz="2800" b="1" dirty="0">
                <a:ea typeface="ＭＳ Ｐゴシック" pitchFamily="127" charset="-128"/>
                <a:cs typeface="ＭＳ Ｐゴシック" pitchFamily="127" charset="-128"/>
              </a:rPr>
              <a:t>Belgian </a:t>
            </a:r>
            <a:r>
              <a:rPr lang="en-US" sz="2800" b="1" dirty="0" err="1">
                <a:ea typeface="ＭＳ Ｐゴシック" pitchFamily="127" charset="-128"/>
                <a:cs typeface="ＭＳ Ｐゴシック" pitchFamily="127" charset="-128"/>
              </a:rPr>
              <a:t>Tripel</a:t>
            </a:r>
            <a:r>
              <a:rPr lang="en-US" sz="2800" b="1" dirty="0">
                <a:ea typeface="ＭＳ Ｐゴシック" pitchFamily="127" charset="-128"/>
                <a:cs typeface="ＭＳ Ｐゴシック" pitchFamily="127" charset="-128"/>
              </a:rPr>
              <a:t> DIPA with Brett</a:t>
            </a:r>
          </a:p>
          <a:p>
            <a:r>
              <a:rPr lang="en-US" sz="2800" b="1" dirty="0">
                <a:ea typeface="ＭＳ Ｐゴシック" pitchFamily="127" charset="-128"/>
                <a:cs typeface="ＭＳ Ｐゴシック" pitchFamily="127" charset="-128"/>
              </a:rPr>
              <a:t>Brett Stout</a:t>
            </a:r>
          </a:p>
          <a:p>
            <a:r>
              <a:rPr lang="en-US" sz="2800" b="1" dirty="0" smtClean="0">
                <a:ea typeface="ＭＳ Ｐゴシック" pitchFamily="127" charset="-128"/>
                <a:cs typeface="ＭＳ Ｐゴシック" pitchFamily="127" charset="-128"/>
              </a:rPr>
              <a:t>Any Beer can be a Brett Beer </a:t>
            </a:r>
            <a:r>
              <a:rPr lang="en-US" sz="2800" dirty="0" smtClean="0">
                <a:ea typeface="ＭＳ Ｐゴシック" pitchFamily="127" charset="-128"/>
                <a:cs typeface="ＭＳ Ｐゴシック" pitchFamily="127" charset="-128"/>
              </a:rPr>
              <a:t>The </a:t>
            </a:r>
            <a:r>
              <a:rPr lang="en-US" sz="2800" dirty="0">
                <a:ea typeface="ＭＳ Ｐゴシック" pitchFamily="127" charset="-128"/>
                <a:cs typeface="ＭＳ Ｐゴシック" pitchFamily="127" charset="-128"/>
              </a:rPr>
              <a:t>trick is to find a </a:t>
            </a:r>
            <a:r>
              <a:rPr lang="en-US" sz="2800" dirty="0" err="1">
                <a:ea typeface="ＭＳ Ｐゴシック" pitchFamily="127" charset="-128"/>
                <a:cs typeface="ＭＳ Ｐゴシック" pitchFamily="127" charset="-128"/>
              </a:rPr>
              <a:t>brett</a:t>
            </a:r>
            <a:r>
              <a:rPr lang="en-US" sz="2800" dirty="0">
                <a:ea typeface="ＭＳ Ｐゴシック" pitchFamily="127" charset="-128"/>
                <a:cs typeface="ＭＳ Ｐゴシック" pitchFamily="127" charset="-128"/>
              </a:rPr>
              <a:t> strain that gives you the </a:t>
            </a:r>
            <a:r>
              <a:rPr lang="en-US" sz="2800" dirty="0" smtClean="0">
                <a:ea typeface="ＭＳ Ｐゴシック" pitchFamily="127" charset="-128"/>
                <a:cs typeface="ＭＳ Ｐゴシック" pitchFamily="127" charset="-128"/>
              </a:rPr>
              <a:t>desired </a:t>
            </a:r>
            <a:r>
              <a:rPr lang="en-US" sz="2800" dirty="0">
                <a:ea typeface="ＭＳ Ｐゴシック" pitchFamily="127" charset="-128"/>
                <a:cs typeface="ＭＳ Ｐゴシック" pitchFamily="127" charset="-128"/>
              </a:rPr>
              <a:t>flavors </a:t>
            </a:r>
            <a:r>
              <a:rPr lang="en-US" sz="2800" dirty="0" smtClean="0">
                <a:ea typeface="ＭＳ Ｐゴシック" pitchFamily="127" charset="-128"/>
                <a:cs typeface="ＭＳ Ｐゴシック" pitchFamily="127" charset="-128"/>
              </a:rPr>
              <a:t>to complement your beer. </a:t>
            </a:r>
            <a:endParaRPr lang="en-US" sz="2800" dirty="0">
              <a:ea typeface="ＭＳ Ｐゴシック" pitchFamily="127" charset="-128"/>
              <a:cs typeface="ＭＳ Ｐゴシック" pitchFamily="127" charset="-128"/>
            </a:endParaRPr>
          </a:p>
        </p:txBody>
      </p:sp>
      <p:pic>
        <p:nvPicPr>
          <p:cNvPr id="6146" name="Picture 2" descr="http://palatepress.com/wp-content/uploads/2010/10/WY-5112-B.-bruxellensis-1024x8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74" y="0"/>
            <a:ext cx="3231226" cy="25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052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36" y="190448"/>
            <a:ext cx="8132762" cy="432259"/>
          </a:xfrm>
        </p:spPr>
        <p:txBody>
          <a:bodyPr/>
          <a:lstStyle/>
          <a:p>
            <a:r>
              <a:rPr lang="en-US" dirty="0" err="1" smtClean="0"/>
              <a:t>Brettanomyces</a:t>
            </a:r>
            <a:r>
              <a:rPr lang="en-US" dirty="0" smtClean="0"/>
              <a:t>:  </a:t>
            </a:r>
            <a:r>
              <a:rPr lang="en-US" dirty="0" err="1" smtClean="0"/>
              <a:t>Wild_ish</a:t>
            </a:r>
            <a:r>
              <a:rPr lang="en-US" dirty="0" smtClean="0"/>
              <a:t> Yeast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414669"/>
            <a:ext cx="8096622" cy="3874899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Traditionally thought of being a spoiling agent in Wine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Brett DOES NOT make sour beer by itself.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You can ferment beer 100% with Brett as a brewers Yeast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Brett is not always nasty, funky, weird.  </a:t>
            </a:r>
            <a:r>
              <a:rPr lang="en-US" sz="1600" dirty="0" smtClean="0"/>
              <a:t>Newer strains of Brett that have been found and cultured are extremely Fruity. 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Brett is an oxidative yeast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Brett can eat the sugars (</a:t>
            </a:r>
            <a:r>
              <a:rPr lang="en-US" sz="1600" dirty="0" err="1" smtClean="0"/>
              <a:t>cellobiose</a:t>
            </a:r>
            <a:r>
              <a:rPr lang="en-US" sz="1600" dirty="0" smtClean="0"/>
              <a:t>) that remain in the wood of oak barrels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Brett can even eat the </a:t>
            </a:r>
            <a:r>
              <a:rPr lang="en-US" sz="1600" dirty="0" err="1" smtClean="0"/>
              <a:t>unfermentable</a:t>
            </a:r>
            <a:r>
              <a:rPr lang="en-US" sz="1600" dirty="0" smtClean="0"/>
              <a:t> dextrin.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Brett forms a pellicle- a lumpy white film that coats the top of the beer during fermentation.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</a:pPr>
            <a:r>
              <a:rPr lang="en-US" sz="1600" b="1" dirty="0"/>
              <a:t>Avoid piercing the pellicle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Brett DOES NOT make sour beer by itself.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Super attenuating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35935" y="114300"/>
            <a:ext cx="9292856" cy="857250"/>
          </a:xfrm>
        </p:spPr>
        <p:txBody>
          <a:bodyPr anchor="t">
            <a:normAutofit/>
          </a:bodyPr>
          <a:lstStyle/>
          <a:p>
            <a:pPr algn="l">
              <a:defRPr/>
            </a:pPr>
            <a:r>
              <a:rPr lang="en-US" dirty="0"/>
              <a:t>Flavor Profiles of </a:t>
            </a:r>
            <a:r>
              <a:rPr lang="en-US" dirty="0" smtClean="0"/>
              <a:t>Brett: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1" y="620294"/>
            <a:ext cx="3891517" cy="44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51" y="930925"/>
            <a:ext cx="4482067" cy="421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07" y="207801"/>
            <a:ext cx="8138270" cy="52584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Recipe Formulation and Guide </a:t>
            </a:r>
            <a:r>
              <a:rPr lang="en-US" sz="2000" dirty="0" smtClean="0">
                <a:solidFill>
                  <a:schemeClr val="tx1"/>
                </a:solidFill>
              </a:rPr>
              <a:t>for making 100% Brett Beers: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69581"/>
            <a:ext cx="8686800" cy="342504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7338" indent="-287338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/>
            </a:pPr>
            <a:r>
              <a:rPr lang="en-US" dirty="0" smtClean="0">
                <a:solidFill>
                  <a:srgbClr val="163C58"/>
                </a:solidFill>
                <a:ea typeface="Helvetica Neue" charset="0"/>
                <a:cs typeface="Helvetica Neue" charset="0"/>
                <a:sym typeface="Helvetica Neue" charset="0"/>
              </a:rPr>
              <a:t>Make a style of beer that will complement the type of Brett you are using.</a:t>
            </a:r>
            <a:endParaRPr lang="en-US" dirty="0" smtClean="0">
              <a:solidFill>
                <a:srgbClr val="163C58"/>
              </a:solidFill>
              <a:ea typeface="Helvetica Neue" charset="0"/>
              <a:cs typeface="Helvetica Neue" charset="0"/>
              <a:sym typeface="Helvetica Neue" charset="0"/>
            </a:endParaRPr>
          </a:p>
          <a:p>
            <a:pPr marL="287338" indent="-287338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/>
            </a:pPr>
            <a:r>
              <a:rPr lang="en-US" dirty="0" smtClean="0">
                <a:solidFill>
                  <a:srgbClr val="163C58"/>
                </a:solidFill>
                <a:ea typeface="Helvetica Neue" charset="0"/>
                <a:cs typeface="Helvetica Neue" charset="0"/>
                <a:sym typeface="Helvetica Neue" charset="0"/>
              </a:rPr>
              <a:t>Your beer will dry out more then if you use </a:t>
            </a:r>
            <a:r>
              <a:rPr lang="en-US" dirty="0" err="1" smtClean="0">
                <a:solidFill>
                  <a:srgbClr val="163C58"/>
                </a:solidFill>
                <a:ea typeface="Helvetica Neue" charset="0"/>
                <a:cs typeface="Helvetica Neue" charset="0"/>
                <a:sym typeface="Helvetica Neue" charset="0"/>
              </a:rPr>
              <a:t>Saccaromyces</a:t>
            </a:r>
            <a:r>
              <a:rPr lang="en-US" dirty="0" smtClean="0">
                <a:solidFill>
                  <a:srgbClr val="163C58"/>
                </a:solidFill>
                <a:ea typeface="Helvetica Neue" charset="0"/>
                <a:cs typeface="Helvetica Neue" charset="0"/>
                <a:sym typeface="Helvetica Neue" charset="0"/>
              </a:rPr>
              <a:t> alone so make sure you account for how that will effect body, hop bitterness, etc.</a:t>
            </a:r>
            <a:endParaRPr lang="en-US" dirty="0" smtClean="0">
              <a:solidFill>
                <a:srgbClr val="163C58"/>
              </a:solidFill>
              <a:ea typeface="Helvetica Neue" charset="0"/>
              <a:cs typeface="Helvetica Neue" charset="0"/>
              <a:sym typeface="Helvetica Neue" charset="0"/>
            </a:endParaRPr>
          </a:p>
          <a:p>
            <a:pPr marL="287338" indent="-287338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/>
            </a:pPr>
            <a:r>
              <a:rPr lang="en-US" dirty="0" smtClean="0">
                <a:solidFill>
                  <a:srgbClr val="163C58"/>
                </a:solidFill>
                <a:ea typeface="Helvetica Neue" charset="0"/>
                <a:cs typeface="Helvetica Neue" charset="0"/>
                <a:sym typeface="Helvetica Neue" charset="0"/>
              </a:rPr>
              <a:t>If you want to increase body use 10% oats or wheat.  This will help round out your </a:t>
            </a:r>
            <a:r>
              <a:rPr lang="en-US" dirty="0" err="1" smtClean="0">
                <a:solidFill>
                  <a:srgbClr val="163C58"/>
                </a:solidFill>
                <a:ea typeface="Helvetica Neue" charset="0"/>
                <a:cs typeface="Helvetica Neue" charset="0"/>
                <a:sym typeface="Helvetica Neue" charset="0"/>
              </a:rPr>
              <a:t>brett</a:t>
            </a:r>
            <a:r>
              <a:rPr lang="en-US" dirty="0" smtClean="0">
                <a:solidFill>
                  <a:srgbClr val="163C58"/>
                </a:solidFill>
                <a:ea typeface="Helvetica Neue" charset="0"/>
                <a:cs typeface="Helvetica Neue" charset="0"/>
                <a:sym typeface="Helvetica Neue" charset="0"/>
              </a:rPr>
              <a:t> beer.</a:t>
            </a:r>
            <a:endParaRPr lang="en-US" dirty="0" smtClean="0">
              <a:solidFill>
                <a:srgbClr val="163C58"/>
              </a:solidFill>
              <a:ea typeface="Helvetica Neue" charset="0"/>
              <a:cs typeface="Helvetica Neue" charset="0"/>
              <a:sym typeface="Helvetica Neue" charset="0"/>
            </a:endParaRPr>
          </a:p>
          <a:p>
            <a:pPr marL="287338" indent="-287338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/>
            </a:pPr>
            <a:r>
              <a:rPr lang="en-US" dirty="0" smtClean="0">
                <a:solidFill>
                  <a:srgbClr val="163C58"/>
                </a:solidFill>
                <a:ea typeface="Helvetica Neue" charset="0"/>
                <a:cs typeface="Helvetica Neue" charset="0"/>
                <a:sym typeface="Helvetica Neue" charset="0"/>
              </a:rPr>
              <a:t>Use 5-10% acid malt.  This slight pop in acidity helps bring out the </a:t>
            </a:r>
            <a:r>
              <a:rPr lang="en-US" dirty="0" err="1" smtClean="0">
                <a:solidFill>
                  <a:srgbClr val="163C58"/>
                </a:solidFill>
                <a:ea typeface="Helvetica Neue" charset="0"/>
                <a:cs typeface="Helvetica Neue" charset="0"/>
                <a:sym typeface="Helvetica Neue" charset="0"/>
              </a:rPr>
              <a:t>brett</a:t>
            </a:r>
            <a:r>
              <a:rPr lang="en-US" dirty="0" smtClean="0">
                <a:solidFill>
                  <a:srgbClr val="163C58"/>
                </a:solidFill>
                <a:ea typeface="Helvetica Neue" charset="0"/>
                <a:cs typeface="Helvetica Neue" charset="0"/>
                <a:sym typeface="Helvetica Neue" charset="0"/>
              </a:rPr>
              <a:t> flavors.</a:t>
            </a:r>
            <a:endParaRPr lang="en-US" dirty="0" smtClean="0">
              <a:solidFill>
                <a:srgbClr val="163C58"/>
              </a:solidFill>
              <a:ea typeface="Helvetica Neue" charset="0"/>
              <a:cs typeface="Helvetica Neue" charset="0"/>
              <a:sym typeface="Helvetica Neue" charset="0"/>
            </a:endParaRPr>
          </a:p>
          <a:p>
            <a:pPr marL="287338" indent="-287338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/>
            </a:pPr>
            <a:r>
              <a:rPr lang="en-US" dirty="0" smtClean="0">
                <a:solidFill>
                  <a:srgbClr val="163C58"/>
                </a:solidFill>
                <a:ea typeface="Helvetica Neue" charset="0"/>
                <a:cs typeface="Helvetica Neue" charset="0"/>
                <a:sym typeface="Helvetica Neue" charset="0"/>
              </a:rPr>
              <a:t>Don’t use astringent dark grains as much as the astringency is accentuated. </a:t>
            </a:r>
            <a:endParaRPr lang="en-US" dirty="0" smtClean="0">
              <a:solidFill>
                <a:srgbClr val="163C58"/>
              </a:solidFill>
              <a:ea typeface="Helvetica Neue" charset="0"/>
              <a:cs typeface="Helvetica Neue" charset="0"/>
              <a:sym typeface="Helvetica Neue" charset="0"/>
            </a:endParaRPr>
          </a:p>
          <a:p>
            <a:pPr marL="119063" indent="-119063"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i="1" dirty="0" smtClean="0">
              <a:solidFill>
                <a:srgbClr val="163C58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 idx="4294967295"/>
          </p:nvPr>
        </p:nvSpPr>
        <p:spPr>
          <a:xfrm>
            <a:off x="750101" y="146948"/>
            <a:ext cx="8229600" cy="4456949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                   SOUR BEER:</a:t>
            </a:r>
            <a:br>
              <a:rPr lang="en-US" sz="2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Lambic </a:t>
            </a:r>
            <a:br>
              <a:rPr lang="en-US" sz="2800" dirty="0" smtClean="0"/>
            </a:br>
            <a:r>
              <a:rPr lang="en-US" dirty="0" smtClean="0"/>
              <a:t>Berliner Weiss</a:t>
            </a:r>
            <a:br>
              <a:rPr lang="en-US" dirty="0" smtClean="0"/>
            </a:br>
            <a:r>
              <a:rPr lang="en-US" dirty="0" smtClean="0"/>
              <a:t>Flanders Red</a:t>
            </a:r>
            <a:br>
              <a:rPr lang="en-US" dirty="0" smtClean="0"/>
            </a:br>
            <a:r>
              <a:rPr lang="en-US" dirty="0" smtClean="0"/>
              <a:t>Flemish Brown</a:t>
            </a:r>
            <a:br>
              <a:rPr lang="en-US" dirty="0" smtClean="0"/>
            </a:br>
            <a:r>
              <a:rPr lang="en-US" dirty="0" smtClean="0"/>
              <a:t>Old Ale</a:t>
            </a:r>
            <a:br>
              <a:rPr lang="en-US" dirty="0" smtClean="0"/>
            </a:br>
            <a:r>
              <a:rPr lang="en-US" dirty="0" err="1" smtClean="0"/>
              <a:t>Gose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American Wild Ale</a:t>
            </a:r>
            <a:br>
              <a:rPr lang="en-US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</p:txBody>
      </p:sp>
      <p:pic>
        <p:nvPicPr>
          <p:cNvPr id="2050" name="Picture 2" descr="http://2.bp.blogspot.com/-6nJTQfxO6vk/Thsmu7vF7iI/AAAAAAAAAgo/jgmOI45gqYQ/s320/sour-face-773358_Cartoonizer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20" y="0"/>
            <a:ext cx="3682780" cy="512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609" y="414670"/>
            <a:ext cx="8814391" cy="4660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ea typeface="ＭＳ Ｐゴシック" pitchFamily="127" charset="-128"/>
                <a:cs typeface="ＭＳ Ｐゴシック" pitchFamily="127" charset="-128"/>
              </a:rPr>
              <a:t>Pediococcus</a:t>
            </a:r>
            <a:r>
              <a:rPr lang="en-US" sz="2800" b="1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6600" dirty="0"/>
              <a:t>(</a:t>
            </a:r>
            <a:r>
              <a:rPr lang="en-US" sz="6600" dirty="0" smtClean="0"/>
              <a:t>bacteria)</a:t>
            </a:r>
            <a:endParaRPr lang="en-US" sz="6600" dirty="0"/>
          </a:p>
          <a:p>
            <a:pPr marL="212680" indent="-21268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Produces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loads of lactic acid</a:t>
            </a:r>
          </a:p>
          <a:p>
            <a:pPr marL="212680" indent="-21268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Metabolizes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glucose into lactic acid without </a:t>
            </a:r>
          </a:p>
          <a:p>
            <a:pPr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defRPr/>
            </a:pP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producing carbon dioxide</a:t>
            </a:r>
          </a:p>
          <a:p>
            <a:pPr marL="212680" indent="-21268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Creates </a:t>
            </a:r>
            <a:r>
              <a:rPr lang="en-US" sz="1800" dirty="0" err="1" smtClean="0">
                <a:ea typeface="ＭＳ Ｐゴシック" pitchFamily="127" charset="-128"/>
                <a:cs typeface="ＭＳ Ｐゴシック" pitchFamily="127" charset="-128"/>
              </a:rPr>
              <a:t>diacetyl</a:t>
            </a: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 (Brett eats </a:t>
            </a:r>
            <a:r>
              <a:rPr lang="en-US" sz="1800" dirty="0" err="1" smtClean="0">
                <a:ea typeface="ＭＳ Ｐゴシック" pitchFamily="127" charset="-128"/>
                <a:cs typeface="ＭＳ Ｐゴシック" pitchFamily="127" charset="-128"/>
              </a:rPr>
              <a:t>Diacetyl</a:t>
            </a: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!)</a:t>
            </a:r>
            <a:endParaRPr lang="en-US" sz="1800" dirty="0">
              <a:ea typeface="ＭＳ Ｐゴシック" pitchFamily="127" charset="-128"/>
              <a:cs typeface="ＭＳ Ｐゴシック" pitchFamily="127" charset="-128"/>
            </a:endParaRPr>
          </a:p>
          <a:p>
            <a:pPr marL="212680" indent="-21268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Gram-positive, in the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family of </a:t>
            </a:r>
            <a:r>
              <a:rPr lang="en-US" sz="1800" dirty="0" err="1" smtClean="0">
                <a:ea typeface="ＭＳ Ｐゴシック" pitchFamily="127" charset="-128"/>
                <a:cs typeface="ＭＳ Ｐゴシック" pitchFamily="127" charset="-128"/>
              </a:rPr>
              <a:t>Lactobacillaceae</a:t>
            </a:r>
            <a:endParaRPr lang="en-US" sz="1800" dirty="0">
              <a:ea typeface="ＭＳ Ｐゴシック" pitchFamily="127" charset="-128"/>
              <a:cs typeface="ＭＳ Ｐゴシック" pitchFamily="127" charset="-128"/>
            </a:endParaRPr>
          </a:p>
          <a:p>
            <a:pPr marL="212680" indent="-21268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Normally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considered a beer or wine </a:t>
            </a: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spoiler</a:t>
            </a:r>
          </a:p>
          <a:p>
            <a:pPr marL="212680" indent="-21268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Produces a “slimy” or “ropy” character that is </a:t>
            </a: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composed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of carbohydrates, acids, and </a:t>
            </a: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proteins - This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comes out after 3 to 4 months</a:t>
            </a:r>
          </a:p>
          <a:p>
            <a:pPr marL="212680" indent="-21268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Sick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beer is more acidic</a:t>
            </a:r>
          </a:p>
          <a:p>
            <a:pPr marL="212680" indent="-21268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Beer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can be sick twice</a:t>
            </a:r>
            <a:endParaRPr lang="en-US" sz="1800" dirty="0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155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33" y="425302"/>
            <a:ext cx="8091376" cy="439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a typeface="ＭＳ Ｐゴシック" pitchFamily="127" charset="-128"/>
                <a:cs typeface="ＭＳ Ｐゴシック" pitchFamily="127" charset="-128"/>
              </a:rPr>
              <a:t>Lactobacillus </a:t>
            </a:r>
            <a:r>
              <a:rPr lang="en-US" sz="6600" dirty="0"/>
              <a:t>(bacteria</a:t>
            </a:r>
            <a:r>
              <a:rPr lang="en-US" sz="6600" dirty="0" smtClean="0"/>
              <a:t>)</a:t>
            </a:r>
            <a:endParaRPr lang="en-US" sz="6600" dirty="0"/>
          </a:p>
          <a:p>
            <a:pPr marL="285750" indent="-28575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Lactobacillus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plays a major role in Flanders type beers, not </a:t>
            </a: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so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much in true </a:t>
            </a:r>
            <a:r>
              <a:rPr lang="en-US" sz="1800" dirty="0" err="1">
                <a:ea typeface="ＭＳ Ｐゴシック" pitchFamily="127" charset="-128"/>
                <a:cs typeface="ＭＳ Ｐゴシック" pitchFamily="127" charset="-128"/>
              </a:rPr>
              <a:t>Lambics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.</a:t>
            </a:r>
          </a:p>
          <a:p>
            <a:pPr marL="285750" indent="-28575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Metabolizes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sugars aerobically and </a:t>
            </a: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anaerobically</a:t>
            </a:r>
          </a:p>
          <a:p>
            <a:pPr marL="285750" indent="-28575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Lacto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is lighter on the palate and is more tart and tangy than </a:t>
            </a: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sourness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derived from </a:t>
            </a:r>
            <a:r>
              <a:rPr lang="en-US" sz="1800" dirty="0" err="1">
                <a:ea typeface="ＭＳ Ｐゴシック" pitchFamily="127" charset="-128"/>
                <a:cs typeface="ＭＳ Ｐゴシック" pitchFamily="127" charset="-128"/>
              </a:rPr>
              <a:t>Pediococcus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.</a:t>
            </a:r>
          </a:p>
          <a:p>
            <a:pPr marL="285750" indent="-28575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Lactobacillus </a:t>
            </a:r>
            <a:r>
              <a:rPr lang="en-US" sz="1800" dirty="0" err="1">
                <a:ea typeface="ＭＳ Ｐゴシック" pitchFamily="127" charset="-128"/>
                <a:cs typeface="ＭＳ Ｐゴシック" pitchFamily="127" charset="-128"/>
              </a:rPr>
              <a:t>delbrueckii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 produces both lactic acid as well as </a:t>
            </a: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carbon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dioxide as a by product of </a:t>
            </a: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fermentation.</a:t>
            </a:r>
          </a:p>
          <a:p>
            <a:pPr marL="285750" indent="-28575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Lactobacillus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will cease to reproduce at a pH of around 3.8</a:t>
            </a:r>
          </a:p>
          <a:p>
            <a:pPr marL="285750" indent="-285750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Like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most gram-positive bacteria, the presence of certain hop </a:t>
            </a:r>
            <a:r>
              <a:rPr lang="en-US" sz="1800" dirty="0" smtClean="0">
                <a:ea typeface="ＭＳ Ｐゴシック" pitchFamily="127" charset="-128"/>
                <a:cs typeface="ＭＳ Ｐゴシック" pitchFamily="127" charset="-128"/>
              </a:rPr>
              <a:t>acids </a:t>
            </a:r>
            <a:r>
              <a:rPr lang="en-US" sz="1800" dirty="0">
                <a:ea typeface="ＭＳ Ｐゴシック" pitchFamily="127" charset="-128"/>
                <a:cs typeface="ＭＳ Ｐゴシック" pitchFamily="127" charset="-128"/>
              </a:rPr>
              <a:t>will slow the growth of most Lactobacillus.</a:t>
            </a:r>
          </a:p>
        </p:txBody>
      </p:sp>
    </p:spTree>
    <p:extLst>
      <p:ext uri="{BB962C8B-B14F-4D97-AF65-F5344CB8AC3E}">
        <p14:creationId xmlns:p14="http://schemas.microsoft.com/office/powerpoint/2010/main" val="32095088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Custom 18">
      <a:dk1>
        <a:srgbClr val="000000"/>
      </a:dk1>
      <a:lt1>
        <a:srgbClr val="FFFFFF"/>
      </a:lt1>
      <a:dk2>
        <a:srgbClr val="FD0000"/>
      </a:dk2>
      <a:lt2>
        <a:srgbClr val="4D4D4D"/>
      </a:lt2>
      <a:accent1>
        <a:srgbClr val="667263"/>
      </a:accent1>
      <a:accent2>
        <a:srgbClr val="C0C0C0"/>
      </a:accent2>
      <a:accent3>
        <a:srgbClr val="777777"/>
      </a:accent3>
      <a:accent4>
        <a:srgbClr val="000000"/>
      </a:accent4>
      <a:accent5>
        <a:srgbClr val="545F75"/>
      </a:accent5>
      <a:accent6>
        <a:srgbClr val="A1B1A5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rtlCol="0" anchor="t" anchorCtr="0" compatLnSpc="1">
        <a:prstTxWarp prst="textNoShape">
          <a:avLst/>
        </a:prstTxWarp>
        <a:no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Corporate_PPT_Template_10x5.6_v2.potx</Template>
  <TotalTime>13557</TotalTime>
  <Words>781</Words>
  <Application>Microsoft Office PowerPoint</Application>
  <PresentationFormat>On-screen Show (16:9)</PresentationFormat>
  <Paragraphs>96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Corporate_PPT_Template_10x5.6_v2</vt:lpstr>
      <vt:lpstr>1_Blank Presentation</vt:lpstr>
      <vt:lpstr>        Wild Yeast and Mixed Fermentation</vt:lpstr>
      <vt:lpstr>PowerPoint Presentation</vt:lpstr>
      <vt:lpstr>PowerPoint Presentation</vt:lpstr>
      <vt:lpstr>Brettanomyces:  Wild_ish Yeast</vt:lpstr>
      <vt:lpstr>Flavor Profiles of Brett:</vt:lpstr>
      <vt:lpstr>Recipe Formulation and Guide for making 100% Brett Beers:  </vt:lpstr>
      <vt:lpstr>                   SOUR BEER:  Lambic  Berliner Weiss Flanders Red Flemish Brown Old Ale Gose  American Wild Ale    </vt:lpstr>
      <vt:lpstr>PowerPoint Presentation</vt:lpstr>
      <vt:lpstr>PowerPoint Presentation</vt:lpstr>
      <vt:lpstr>Acetobacter (BAD bacteria)</vt:lpstr>
      <vt:lpstr>Methods to Making Beer Sour:  Sour Mash Acid Malt Blend of Yeast &amp; Souring Bacteria Age in a Barrel </vt:lpstr>
      <vt:lpstr>Recipe Formulation and Guide for making Sour Beer</vt:lpstr>
      <vt:lpstr>How To Get Started Making Funky Beers?</vt:lpstr>
      <vt:lpstr>PowerPoint Presentation</vt:lpstr>
      <vt:lpstr>What is really going in Lambic Style Mixed Fermentation?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Maricel Lennon</dc:creator>
  <dc:description>This presentation contains information proprietary to Oracle Corporation</dc:description>
  <cp:lastModifiedBy>Nick Pederson</cp:lastModifiedBy>
  <cp:revision>793</cp:revision>
  <cp:lastPrinted>2012-01-23T23:59:42Z</cp:lastPrinted>
  <dcterms:created xsi:type="dcterms:W3CDTF">2011-03-30T19:10:18Z</dcterms:created>
  <dcterms:modified xsi:type="dcterms:W3CDTF">2013-10-17T20:48:06Z</dcterms:modified>
</cp:coreProperties>
</file>